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BDF"/>
    <a:srgbClr val="990000"/>
    <a:srgbClr val="FF6409"/>
    <a:srgbClr val="1BA39C"/>
    <a:srgbClr val="003399"/>
    <a:srgbClr val="FBEAC7"/>
    <a:srgbClr val="FFEDB3"/>
    <a:srgbClr val="FFE48F"/>
    <a:srgbClr val="C7E6A4"/>
    <a:srgbClr val="FACD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655" autoAdjust="0"/>
    <p:restoredTop sz="71655" autoAdjust="0"/>
  </p:normalViewPr>
  <p:slideViewPr>
    <p:cSldViewPr>
      <p:cViewPr>
        <p:scale>
          <a:sx n="30" d="100"/>
          <a:sy n="30" d="100"/>
        </p:scale>
        <p:origin x="780" y="-1536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70BB41-CCBC-49E6-B3CD-C251F37A2D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77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522D1E-09C4-4E6B-B77D-E62C85CEDA05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CD76A-DF5D-4FEB-A9E5-2A678B9C809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071A9-5757-475D-8580-E10C0016A8F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3493413" y="1730375"/>
            <a:ext cx="7289800" cy="368649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620838" y="1730375"/>
            <a:ext cx="21720175" cy="368649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7259F-CC8C-4B04-9AFC-B676DE2A629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DD760-8E28-4C1F-9315-60755C508AB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CF079-FA99-423E-A05A-03289D325BD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20838" y="10080625"/>
            <a:ext cx="14504987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278225" y="10080625"/>
            <a:ext cx="14504988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7109-63F7-45E6-A7B2-E5FA0EDF4F0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EC855-25D8-437B-82F8-482AABE07CD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AA4D8-4536-4362-98FE-CE8533E2608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93D36-E5B5-4434-9E73-D38E78E9A12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4DCF-D51E-4409-BDA6-49B96161299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51588" y="30243463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51588" y="33813750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20FA7-51E6-466C-9049-2EA0A151D79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4600"/>
            <a:ext cx="102616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B7B1DF6C-1C3D-4EE1-B269-351C650AB26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  <a:cs typeface="+mn-cs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cs typeface="+mn-cs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  <a:cs typeface="+mn-cs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cs typeface="+mn-cs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cs typeface="+mn-cs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cs typeface="+mn-cs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cs typeface="+mn-cs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35"/>
          <p:cNvSpPr>
            <a:spLocks noChangeArrowheads="1"/>
          </p:cNvSpPr>
          <p:nvPr/>
        </p:nvSpPr>
        <p:spPr bwMode="white">
          <a:xfrm>
            <a:off x="455613" y="320675"/>
            <a:ext cx="81565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0" rIns="91424" bIns="45710" anchor="ctr"/>
          <a:lstStyle/>
          <a:p>
            <a:pPr algn="ctr" defTabSz="4321175"/>
            <a:endParaRPr lang="en-US" sz="2080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2045" y="6841060"/>
            <a:ext cx="31759959" cy="264687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600" b="1" dirty="0" smtClean="0">
                <a:solidFill>
                  <a:srgbClr val="00B0F0"/>
                </a:solidFill>
                <a:latin typeface="Century Gothic" panose="020B0502020202020204" pitchFamily="34" charset="0"/>
              </a:rPr>
              <a:t>Titre du POSTER</a:t>
            </a:r>
            <a:endParaRPr lang="fr-FR" sz="16600" b="1" dirty="0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139847"/>
              </p:ext>
            </p:extLst>
          </p:nvPr>
        </p:nvGraphicFramePr>
        <p:xfrm>
          <a:off x="238569" y="10081421"/>
          <a:ext cx="7250487" cy="8636535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250487">
                  <a:extLst>
                    <a:ext uri="{9D8B030D-6E8A-4147-A177-3AD203B41FA5}">
                      <a16:colId xmlns:a16="http://schemas.microsoft.com/office/drawing/2014/main" val="1922348301"/>
                    </a:ext>
                  </a:extLst>
                </a:gridCol>
              </a:tblGrid>
              <a:tr h="1727307">
                <a:tc>
                  <a:txBody>
                    <a:bodyPr/>
                    <a:lstStyle/>
                    <a:p>
                      <a:pPr lvl="1" algn="l"/>
                      <a:r>
                        <a:rPr lang="fr-FR" sz="38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Nom</a:t>
                      </a:r>
                      <a:r>
                        <a:rPr lang="fr-FR" sz="38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&amp; Prénom</a:t>
                      </a:r>
                      <a:endParaRPr lang="fr-FR" sz="38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918527"/>
                  </a:ext>
                </a:extLst>
              </a:tr>
              <a:tr h="1727307">
                <a:tc>
                  <a:txBody>
                    <a:bodyPr/>
                    <a:lstStyle/>
                    <a:p>
                      <a:pPr lvl="1" algn="l"/>
                      <a:r>
                        <a:rPr lang="fr-FR" sz="38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Thématique de recherche</a:t>
                      </a:r>
                      <a:endParaRPr lang="fr-FR" sz="38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995109"/>
                  </a:ext>
                </a:extLst>
              </a:tr>
              <a:tr h="1727307">
                <a:tc>
                  <a:txBody>
                    <a:bodyPr/>
                    <a:lstStyle/>
                    <a:p>
                      <a:pPr lvl="1" algn="l"/>
                      <a:r>
                        <a:rPr lang="fr-FR" sz="38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Laboratoire</a:t>
                      </a:r>
                      <a:r>
                        <a:rPr lang="fr-FR" sz="38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3800" b="1" baseline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de recherche</a:t>
                      </a:r>
                      <a:endParaRPr lang="fr-FR" sz="38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7545"/>
                  </a:ext>
                </a:extLst>
              </a:tr>
              <a:tr h="1727307">
                <a:tc>
                  <a:txBody>
                    <a:bodyPr/>
                    <a:lstStyle/>
                    <a:p>
                      <a:pPr lvl="1" algn="l"/>
                      <a:r>
                        <a:rPr lang="fr-FR" sz="38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Le</a:t>
                      </a:r>
                      <a:r>
                        <a:rPr lang="fr-FR" sz="38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directeur de thèse</a:t>
                      </a:r>
                      <a:endParaRPr lang="fr-FR" sz="38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728097"/>
                  </a:ext>
                </a:extLst>
              </a:tr>
              <a:tr h="172730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8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Les collaborateurs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808427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58926"/>
              </p:ext>
            </p:extLst>
          </p:nvPr>
        </p:nvGraphicFramePr>
        <p:xfrm>
          <a:off x="7705081" y="10081420"/>
          <a:ext cx="24365454" cy="863653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4365454">
                  <a:extLst>
                    <a:ext uri="{9D8B030D-6E8A-4147-A177-3AD203B41FA5}">
                      <a16:colId xmlns:a16="http://schemas.microsoft.com/office/drawing/2014/main" val="3429626441"/>
                    </a:ext>
                  </a:extLst>
                </a:gridCol>
              </a:tblGrid>
              <a:tr h="1084152">
                <a:tc>
                  <a:txBody>
                    <a:bodyPr/>
                    <a:lstStyle/>
                    <a:p>
                      <a:pPr lvl="1"/>
                      <a:r>
                        <a:rPr lang="fr-FR" sz="4400" dirty="0" smtClean="0"/>
                        <a:t>Introduction</a:t>
                      </a:r>
                      <a:endParaRPr lang="fr-FR" sz="4400" dirty="0"/>
                    </a:p>
                  </a:txBody>
                  <a:tcPr anchor="ctr"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28765"/>
                  </a:ext>
                </a:extLst>
              </a:tr>
              <a:tr h="7552385">
                <a:tc>
                  <a:txBody>
                    <a:bodyPr/>
                    <a:lstStyle/>
                    <a:p>
                      <a:pPr lvl="1"/>
                      <a:endParaRPr lang="fr-FR" dirty="0" smtClean="0"/>
                    </a:p>
                    <a:p>
                      <a:pPr lvl="1"/>
                      <a:r>
                        <a:rPr lang="fr-FR" sz="4800" dirty="0" smtClean="0">
                          <a:latin typeface="Calibri" panose="020F0502020204030204" pitchFamily="34" charset="0"/>
                        </a:rPr>
                        <a:t>Introduire votre projet en donnant une vue globale sur le sujet.</a:t>
                      </a:r>
                    </a:p>
                  </a:txBody>
                  <a:tcPr marR="72000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166056"/>
                  </a:ext>
                </a:extLst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174497"/>
              </p:ext>
            </p:extLst>
          </p:nvPr>
        </p:nvGraphicFramePr>
        <p:xfrm>
          <a:off x="238568" y="18939164"/>
          <a:ext cx="15777703" cy="684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777703">
                  <a:extLst>
                    <a:ext uri="{9D8B030D-6E8A-4147-A177-3AD203B41FA5}">
                      <a16:colId xmlns:a16="http://schemas.microsoft.com/office/drawing/2014/main" val="3429626441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lvl="1"/>
                      <a:r>
                        <a:rPr lang="fr-FR" sz="4400" dirty="0" smtClean="0"/>
                        <a:t>Objectif</a:t>
                      </a:r>
                      <a:endParaRPr lang="fr-FR" sz="4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28765"/>
                  </a:ext>
                </a:extLst>
              </a:tr>
              <a:tr h="5400000">
                <a:tc>
                  <a:txBody>
                    <a:bodyPr/>
                    <a:lstStyle/>
                    <a:p>
                      <a:pPr lvl="1"/>
                      <a:endParaRPr lang="fr-FR" dirty="0" smtClean="0"/>
                    </a:p>
                    <a:p>
                      <a:pPr lvl="1"/>
                      <a:r>
                        <a:rPr lang="fr-FR" sz="4800" dirty="0" smtClean="0">
                          <a:latin typeface="Calibri" panose="020F0502020204030204" pitchFamily="34" charset="0"/>
                        </a:rPr>
                        <a:t>Objectif du projet de recherche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166056"/>
                  </a:ext>
                </a:extLst>
              </a:tr>
            </a:tbl>
          </a:graphicData>
        </a:graphic>
      </p:graphicFrame>
      <p:graphicFrame>
        <p:nvGraphicFramePr>
          <p:cNvPr id="39" name="Tableau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550938"/>
              </p:ext>
            </p:extLst>
          </p:nvPr>
        </p:nvGraphicFramePr>
        <p:xfrm>
          <a:off x="16203785" y="18939164"/>
          <a:ext cx="15840000" cy="684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840000">
                  <a:extLst>
                    <a:ext uri="{9D8B030D-6E8A-4147-A177-3AD203B41FA5}">
                      <a16:colId xmlns:a16="http://schemas.microsoft.com/office/drawing/2014/main" val="3429626441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lvl="1"/>
                      <a:r>
                        <a:rPr lang="fr-FR" sz="4400" dirty="0" smtClean="0"/>
                        <a:t>Problématique</a:t>
                      </a:r>
                      <a:endParaRPr lang="fr-FR" sz="44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28765"/>
                  </a:ext>
                </a:extLst>
              </a:tr>
              <a:tr h="5400000">
                <a:tc>
                  <a:txBody>
                    <a:bodyPr/>
                    <a:lstStyle/>
                    <a:p>
                      <a:pPr lvl="1"/>
                      <a:endParaRPr lang="fr-FR" dirty="0" smtClean="0"/>
                    </a:p>
                    <a:p>
                      <a:pPr lvl="1"/>
                      <a:r>
                        <a:rPr lang="fr-FR" sz="4800" dirty="0" smtClean="0">
                          <a:latin typeface="Calibri" panose="020F0502020204030204" pitchFamily="34" charset="0"/>
                        </a:rPr>
                        <a:t>La présentation du problème sous différents aspects</a:t>
                      </a:r>
                    </a:p>
                    <a:p>
                      <a:pPr lvl="1"/>
                      <a:endParaRPr lang="fr-FR" sz="4800" dirty="0" smtClean="0"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166056"/>
                  </a:ext>
                </a:extLst>
              </a:tr>
            </a:tbl>
          </a:graphicData>
        </a:graphic>
      </p:graphicFrame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63222"/>
              </p:ext>
            </p:extLst>
          </p:nvPr>
        </p:nvGraphicFramePr>
        <p:xfrm>
          <a:off x="238567" y="25976148"/>
          <a:ext cx="31831970" cy="828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915985">
                  <a:extLst>
                    <a:ext uri="{9D8B030D-6E8A-4147-A177-3AD203B41FA5}">
                      <a16:colId xmlns:a16="http://schemas.microsoft.com/office/drawing/2014/main" val="3429626441"/>
                    </a:ext>
                  </a:extLst>
                </a:gridCol>
                <a:gridCol w="15915985">
                  <a:extLst>
                    <a:ext uri="{9D8B030D-6E8A-4147-A177-3AD203B41FA5}">
                      <a16:colId xmlns:a16="http://schemas.microsoft.com/office/drawing/2014/main" val="2537933966"/>
                    </a:ext>
                  </a:extLst>
                </a:gridCol>
              </a:tblGrid>
              <a:tr h="1440000">
                <a:tc gridSpan="2">
                  <a:txBody>
                    <a:bodyPr/>
                    <a:lstStyle/>
                    <a:p>
                      <a:pPr lvl="1"/>
                      <a:r>
                        <a:rPr lang="fr-FR" sz="4400" dirty="0" smtClean="0"/>
                        <a:t>Matériels et méthodes</a:t>
                      </a:r>
                    </a:p>
                  </a:txBody>
                  <a:tcPr anchor="ctr">
                    <a:solidFill>
                      <a:srgbClr val="2FAB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28765"/>
                  </a:ext>
                </a:extLst>
              </a:tr>
              <a:tr h="1440000">
                <a:tc gridSpan="2">
                  <a:txBody>
                    <a:bodyPr/>
                    <a:lstStyle/>
                    <a:p>
                      <a:pPr lvl="1"/>
                      <a:endParaRPr lang="fr-FR" dirty="0" smtClean="0"/>
                    </a:p>
                    <a:p>
                      <a:pPr lvl="1"/>
                      <a:r>
                        <a:rPr lang="fr-FR" sz="4800" dirty="0" smtClean="0">
                          <a:latin typeface="Calibri" panose="020F0502020204030204" pitchFamily="34" charset="0"/>
                        </a:rPr>
                        <a:t>Le matériels utilisés ainsi que les méthodes pour atteindre les résultats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166056"/>
                  </a:ext>
                </a:extLst>
              </a:tr>
              <a:tr h="5400000">
                <a:tc>
                  <a:txBody>
                    <a:bodyPr/>
                    <a:lstStyle/>
                    <a:p>
                      <a:pPr lvl="1" algn="ctr"/>
                      <a:r>
                        <a:rPr lang="fr-FR" sz="11500" dirty="0" smtClean="0">
                          <a:latin typeface="Century Gothic" panose="020B0502020202020204" pitchFamily="34" charset="0"/>
                        </a:rPr>
                        <a:t>MATÉRIEL</a:t>
                      </a:r>
                      <a:r>
                        <a:rPr lang="fr-FR" sz="11500" baseline="0" dirty="0" smtClean="0">
                          <a:latin typeface="Century Gothic" panose="020B0502020202020204" pitchFamily="34" charset="0"/>
                        </a:rPr>
                        <a:t>S</a:t>
                      </a:r>
                      <a:endParaRPr lang="fr-FR" sz="11500" dirty="0" smtClean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fr-FR" sz="11500" dirty="0" smtClean="0">
                          <a:latin typeface="Century Gothic" panose="020B0502020202020204" pitchFamily="34" charset="0"/>
                        </a:rPr>
                        <a:t>MÉTHODES 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09557"/>
                  </a:ext>
                </a:extLst>
              </a:tr>
            </a:tbl>
          </a:graphicData>
        </a:graphic>
      </p:graphicFrame>
      <p:graphicFrame>
        <p:nvGraphicFramePr>
          <p:cNvPr id="47" name="Tableau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293602"/>
              </p:ext>
            </p:extLst>
          </p:nvPr>
        </p:nvGraphicFramePr>
        <p:xfrm>
          <a:off x="238566" y="34420124"/>
          <a:ext cx="31831969" cy="6840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1831969">
                  <a:extLst>
                    <a:ext uri="{9D8B030D-6E8A-4147-A177-3AD203B41FA5}">
                      <a16:colId xmlns:a16="http://schemas.microsoft.com/office/drawing/2014/main" val="3429626441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lvl="1"/>
                      <a:r>
                        <a:rPr lang="fr-FR" sz="4400" dirty="0" smtClean="0"/>
                        <a:t>Résultats</a:t>
                      </a:r>
                    </a:p>
                  </a:txBody>
                  <a:tcPr anchor="ctr"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28765"/>
                  </a:ext>
                </a:extLst>
              </a:tr>
              <a:tr h="5400000">
                <a:tc>
                  <a:txBody>
                    <a:bodyPr/>
                    <a:lstStyle/>
                    <a:p>
                      <a:pPr lvl="1"/>
                      <a:endParaRPr lang="fr-FR" dirty="0" smtClean="0"/>
                    </a:p>
                    <a:p>
                      <a:pPr lvl="1"/>
                      <a:r>
                        <a:rPr lang="fr-FR" sz="4800" dirty="0" smtClean="0">
                          <a:latin typeface="Calibri" panose="020F0502020204030204" pitchFamily="34" charset="0"/>
                        </a:rPr>
                        <a:t>Vos résultats obtenus(</a:t>
                      </a:r>
                      <a:r>
                        <a:rPr lang="fr-FR" sz="4800" baseline="0" dirty="0" smtClean="0">
                          <a:latin typeface="Calibri" panose="020F0502020204030204" pitchFamily="34" charset="0"/>
                        </a:rPr>
                        <a:t> Utilisez des Graphes, images, texte …etc.).</a:t>
                      </a:r>
                      <a:endParaRPr lang="fr-FR" sz="4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endParaRPr lang="fr-FR" sz="4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72000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166056"/>
                  </a:ext>
                </a:extLst>
              </a:tr>
            </a:tbl>
          </a:graphicData>
        </a:graphic>
      </p:graphicFrame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919724"/>
              </p:ext>
            </p:extLst>
          </p:nvPr>
        </p:nvGraphicFramePr>
        <p:xfrm>
          <a:off x="238566" y="41404900"/>
          <a:ext cx="31801701" cy="136892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1801701">
                  <a:extLst>
                    <a:ext uri="{9D8B030D-6E8A-4147-A177-3AD203B41FA5}">
                      <a16:colId xmlns:a16="http://schemas.microsoft.com/office/drawing/2014/main" val="3429626441"/>
                    </a:ext>
                  </a:extLst>
                </a:gridCol>
              </a:tblGrid>
              <a:tr h="1368923">
                <a:tc>
                  <a:txBody>
                    <a:bodyPr/>
                    <a:lstStyle/>
                    <a:p>
                      <a:pPr lvl="1"/>
                      <a:r>
                        <a:rPr lang="fr-FR" sz="4400" dirty="0" smtClean="0">
                          <a:solidFill>
                            <a:schemeClr val="bg1"/>
                          </a:solidFill>
                        </a:rPr>
                        <a:t>Contact</a:t>
                      </a:r>
                      <a:r>
                        <a:rPr lang="fr-FR" sz="4400" baseline="0" dirty="0" smtClean="0">
                          <a:solidFill>
                            <a:schemeClr val="bg1"/>
                          </a:solidFill>
                        </a:rPr>
                        <a:t>:   Email de contact, Mobile,…etc. </a:t>
                      </a:r>
                      <a:endParaRPr lang="fr-FR" sz="44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28765"/>
                  </a:ext>
                </a:extLst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" b="88001"/>
          <a:stretch/>
        </p:blipFill>
        <p:spPr>
          <a:xfrm>
            <a:off x="0" y="-71708"/>
            <a:ext cx="32404050" cy="482453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900308"/>
              </p:ext>
            </p:extLst>
          </p:nvPr>
        </p:nvGraphicFramePr>
        <p:xfrm>
          <a:off x="238566" y="4991541"/>
          <a:ext cx="31831968" cy="1460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1968">
                  <a:extLst>
                    <a:ext uri="{9D8B030D-6E8A-4147-A177-3AD203B41FA5}">
                      <a16:colId xmlns:a16="http://schemas.microsoft.com/office/drawing/2014/main" val="1266275307"/>
                    </a:ext>
                  </a:extLst>
                </a:gridCol>
              </a:tblGrid>
              <a:tr h="1460784">
                <a:tc>
                  <a:txBody>
                    <a:bodyPr/>
                    <a:lstStyle/>
                    <a:p>
                      <a:pPr algn="ctr"/>
                      <a:r>
                        <a:rPr lang="fr-FR" sz="6000" dirty="0" smtClean="0"/>
                        <a:t>La première édition du Workshop International en Ingénierie et Innovation en Santé</a:t>
                      </a:r>
                      <a:endParaRPr lang="fr-FR" sz="6000" dirty="0"/>
                    </a:p>
                  </a:txBody>
                  <a:tcPr anchor="ctr">
                    <a:solidFill>
                      <a:srgbClr val="2F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75699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61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0" tIns="360000" rIns="360000" bIns="360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61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0" tIns="360000" rIns="360000" bIns="360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</TotalTime>
  <Words>99</Words>
  <Application>Microsoft Office PowerPoint</Application>
  <PresentationFormat>Personnalisé</PresentationFormat>
  <Paragraphs>26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Modèle par défaut</vt:lpstr>
      <vt:lpstr>Présentation PowerPoint</vt:lpstr>
    </vt:vector>
  </TitlesOfParts>
  <Company>http://fms.sahbi.net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Moalla Mohamed Sahbi</dc:creator>
  <cp:lastModifiedBy>El hassani Abdelhamid</cp:lastModifiedBy>
  <cp:revision>125</cp:revision>
  <dcterms:created xsi:type="dcterms:W3CDTF">2007-09-22T22:18:59Z</dcterms:created>
  <dcterms:modified xsi:type="dcterms:W3CDTF">2015-11-10T19:16:23Z</dcterms:modified>
</cp:coreProperties>
</file>